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4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9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Лист1!$C$2:$C$20</c:f>
              <c:strCache>
                <c:ptCount val="19"/>
                <c:pt idx="0">
                  <c:v>Жетысуская область</c:v>
                </c:pt>
                <c:pt idx="1">
                  <c:v>Абайская область</c:v>
                </c:pt>
                <c:pt idx="2">
                  <c:v>Туркестанская область</c:v>
                </c:pt>
                <c:pt idx="3">
                  <c:v>г.Шымкент</c:v>
                </c:pt>
                <c:pt idx="4">
                  <c:v>Атырауская область</c:v>
                </c:pt>
                <c:pt idx="5">
                  <c:v>Кызылординская область</c:v>
                </c:pt>
                <c:pt idx="6">
                  <c:v>ЗКО</c:v>
                </c:pt>
                <c:pt idx="7">
                  <c:v>Мангистауская область</c:v>
                </c:pt>
                <c:pt idx="8">
                  <c:v>Жамбылская область</c:v>
                </c:pt>
                <c:pt idx="9">
                  <c:v>Акмолинская область</c:v>
                </c:pt>
                <c:pt idx="10">
                  <c:v>Карагандинская область</c:v>
                </c:pt>
                <c:pt idx="11">
                  <c:v>Актюбинская область</c:v>
                </c:pt>
                <c:pt idx="12">
                  <c:v>Павлодарская область</c:v>
                </c:pt>
                <c:pt idx="13">
                  <c:v>Алматинская область</c:v>
                </c:pt>
                <c:pt idx="14">
                  <c:v>Костанайская область</c:v>
                </c:pt>
                <c:pt idx="15">
                  <c:v>СКО</c:v>
                </c:pt>
                <c:pt idx="16">
                  <c:v>ВКО</c:v>
                </c:pt>
                <c:pt idx="17">
                  <c:v>г.Астана</c:v>
                </c:pt>
                <c:pt idx="18">
                  <c:v>г.Алматы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1</c:v>
                </c:pt>
                <c:pt idx="1">
                  <c:v>9</c:v>
                </c:pt>
                <c:pt idx="2">
                  <c:v>22</c:v>
                </c:pt>
                <c:pt idx="3">
                  <c:v>31</c:v>
                </c:pt>
                <c:pt idx="4">
                  <c:v>33</c:v>
                </c:pt>
                <c:pt idx="5">
                  <c:v>33</c:v>
                </c:pt>
                <c:pt idx="6">
                  <c:v>37</c:v>
                </c:pt>
                <c:pt idx="7">
                  <c:v>39</c:v>
                </c:pt>
                <c:pt idx="8">
                  <c:v>43</c:v>
                </c:pt>
                <c:pt idx="9">
                  <c:v>46</c:v>
                </c:pt>
                <c:pt idx="10">
                  <c:v>48</c:v>
                </c:pt>
                <c:pt idx="11">
                  <c:v>58</c:v>
                </c:pt>
                <c:pt idx="12">
                  <c:v>58</c:v>
                </c:pt>
                <c:pt idx="13">
                  <c:v>59</c:v>
                </c:pt>
                <c:pt idx="14">
                  <c:v>71</c:v>
                </c:pt>
                <c:pt idx="15">
                  <c:v>71</c:v>
                </c:pt>
                <c:pt idx="16">
                  <c:v>111</c:v>
                </c:pt>
                <c:pt idx="17">
                  <c:v>117</c:v>
                </c:pt>
                <c:pt idx="18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53-415B-A23A-042BEDB5B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2668239"/>
        <c:axId val="1"/>
      </c:barChart>
      <c:catAx>
        <c:axId val="182266823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266823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2020г.'!$B$32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2020г.'!$A$33:$A$40</c:f>
              <c:strCache>
                <c:ptCount val="8"/>
                <c:pt idx="0">
                  <c:v>Атырауская область</c:v>
                </c:pt>
                <c:pt idx="1">
                  <c:v>Костанайская область</c:v>
                </c:pt>
                <c:pt idx="2">
                  <c:v>Мангистауская область</c:v>
                </c:pt>
                <c:pt idx="3">
                  <c:v>Актюбинская область</c:v>
                </c:pt>
                <c:pt idx="4">
                  <c:v>Жетысуская область</c:v>
                </c:pt>
                <c:pt idx="5">
                  <c:v>Акмолинская область</c:v>
                </c:pt>
                <c:pt idx="6">
                  <c:v>Абайская область</c:v>
                </c:pt>
                <c:pt idx="7">
                  <c:v>г.Алматы</c:v>
                </c:pt>
              </c:strCache>
            </c:strRef>
          </c:cat>
          <c:val>
            <c:numRef>
              <c:f>'Одобренные РФ 2020г.'!$B$33:$B$40</c:f>
              <c:numCache>
                <c:formatCode>_-* #\ ##0_р_._-;\-* #\ ##0_р_._-;_-* "-"??_р_._-;_-@_-</c:formatCode>
                <c:ptCount val="8"/>
                <c:pt idx="0">
                  <c:v>14.5</c:v>
                </c:pt>
                <c:pt idx="1">
                  <c:v>20</c:v>
                </c:pt>
                <c:pt idx="2">
                  <c:v>28.125</c:v>
                </c:pt>
                <c:pt idx="3">
                  <c:v>66.875</c:v>
                </c:pt>
                <c:pt idx="4">
                  <c:v>82.161799999999999</c:v>
                </c:pt>
                <c:pt idx="5">
                  <c:v>99.9</c:v>
                </c:pt>
                <c:pt idx="6" formatCode="_-* #\ ##0.00_р_._-;\-* #\ ##0.00_р_._-;_-* &quot;-&quot;??_р_._-;_-@_-">
                  <c:v>167.5</c:v>
                </c:pt>
                <c:pt idx="7">
                  <c:v>284.012067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A-4A8A-B455-F3CB41063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2364703"/>
        <c:axId val="1"/>
      </c:barChart>
      <c:catAx>
        <c:axId val="1732364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73236470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sz="1600"/>
              <a:t>По количеству одобренных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1674103519522748"/>
          <c:y val="0.13777476941931469"/>
          <c:w val="0.56227051341094103"/>
          <c:h val="0.830504255273091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одобр.бву!$C$3:$C$5</c:f>
              <c:strCache>
                <c:ptCount val="3"/>
                <c:pt idx="0">
                  <c:v>АО «Bereke Bank» (ранее ДБ АО «Сбербанк»)</c:v>
                </c:pt>
                <c:pt idx="1">
                  <c:v>First Heartland Jysan Bank</c:v>
                </c:pt>
                <c:pt idx="2">
                  <c:v>АО "Банк ЦентрКредит"</c:v>
                </c:pt>
              </c:strCache>
            </c:strRef>
          </c:cat>
          <c:val>
            <c:numRef>
              <c:f>одобр.бву!$D$3:$D$5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A-4DE3-84D3-D56873E2B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2338255"/>
        <c:axId val="1"/>
      </c:barChart>
      <c:catAx>
        <c:axId val="1732338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233825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sz="1600"/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5865345950678779"/>
          <c:y val="0.16477080687494708"/>
          <c:w val="0.53688389180929963"/>
          <c:h val="0.8056175281887983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одобр.бву!$C$29:$C$31</c:f>
              <c:strCache>
                <c:ptCount val="3"/>
                <c:pt idx="0">
                  <c:v>АО «Bereke Bank» (ранее ДБ АО «Сбербанк»)</c:v>
                </c:pt>
                <c:pt idx="1">
                  <c:v>First Heartland Jysan Bank</c:v>
                </c:pt>
                <c:pt idx="2">
                  <c:v>АО "Банк ЦентрКредит"</c:v>
                </c:pt>
              </c:strCache>
            </c:strRef>
          </c:cat>
          <c:val>
            <c:numRef>
              <c:f>одобр.бву!$D$29:$D$31</c:f>
              <c:numCache>
                <c:formatCode>_-* #\ ##0_р_._-;\-* #\ ##0_р_._-;_-* "-"??_р_._-;_-@_-</c:formatCode>
                <c:ptCount val="3"/>
                <c:pt idx="0">
                  <c:v>20</c:v>
                </c:pt>
                <c:pt idx="1">
                  <c:v>369.56180000000001</c:v>
                </c:pt>
                <c:pt idx="2">
                  <c:v>373.512067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58-432D-BEE5-05D770FAC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2358671"/>
        <c:axId val="1"/>
      </c:barChart>
      <c:catAx>
        <c:axId val="173235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73235867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479277761040197"/>
          <c:y val="9.5643861883026343E-2"/>
          <c:w val="0.54872174191104672"/>
          <c:h val="0.7996730209547019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D5-4246-B56F-A6FF3BE0F8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D5-4246-B56F-A6FF3BE0F8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D5-4246-B56F-A6FF3BE0F8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D5-4246-B56F-A6FF3BE0F8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D5-4246-B56F-A6FF3BE0F8E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3D5-4246-B56F-A6FF3BE0F8E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3D5-4246-B56F-A6FF3BE0F8E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3D5-4246-B56F-A6FF3BE0F8E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3D5-4246-B56F-A6FF3BE0F8E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83D5-4246-B56F-A6FF3BE0F8E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83D5-4246-B56F-A6FF3BE0F8E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83D5-4246-B56F-A6FF3BE0F8E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83D5-4246-B56F-A6FF3BE0F8E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83D5-4246-B56F-A6FF3BE0F8E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83D5-4246-B56F-A6FF3BE0F8E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83D5-4246-B56F-A6FF3BE0F8E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83D5-4246-B56F-A6FF3BE0F8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Отрасли!$C$4:$C$19</c:f>
              <c:strCache>
                <c:ptCount val="16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D-Электроснабжение, подача газа, пара и воздушное кондиционирование</c:v>
                </c:pt>
                <c:pt idx="4">
                  <c:v>E-Водоснабжение; канализационная система, контроль над сбором и распределением отходов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I-Услуги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социальные услуги</c:v>
                </c:pt>
                <c:pt idx="15">
                  <c:v>R-Искусство, развлечения и отдых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2.8968018249430783E-2</c:v>
                </c:pt>
                <c:pt idx="1">
                  <c:v>3.4048053275101448E-3</c:v>
                </c:pt>
                <c:pt idx="2">
                  <c:v>6.8152339146227148E-2</c:v>
                </c:pt>
                <c:pt idx="3">
                  <c:v>5.0417309657361754E-3</c:v>
                </c:pt>
                <c:pt idx="4">
                  <c:v>2.4095545394687179E-3</c:v>
                </c:pt>
                <c:pt idx="5">
                  <c:v>0.12275432475325762</c:v>
                </c:pt>
                <c:pt idx="6">
                  <c:v>0.53803660346054716</c:v>
                </c:pt>
                <c:pt idx="7">
                  <c:v>2.3263726310653418E-2</c:v>
                </c:pt>
                <c:pt idx="8">
                  <c:v>7.2381913352309535E-2</c:v>
                </c:pt>
                <c:pt idx="9">
                  <c:v>3.2415492763616925E-3</c:v>
                </c:pt>
                <c:pt idx="10">
                  <c:v>6.3054725106852894E-2</c:v>
                </c:pt>
                <c:pt idx="11">
                  <c:v>2.1113763010657816E-2</c:v>
                </c:pt>
                <c:pt idx="12">
                  <c:v>7.8964226719903975E-3</c:v>
                </c:pt>
                <c:pt idx="13">
                  <c:v>7.5457075861905124E-3</c:v>
                </c:pt>
                <c:pt idx="14">
                  <c:v>5.426614822184048E-3</c:v>
                </c:pt>
                <c:pt idx="15">
                  <c:v>7.4559861177606957E-3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D5-4246-B56F-A6FF3BE0F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sz="1400">
                <a:latin typeface="Century Gothic" panose="020B0502020202020204" pitchFamily="34" charset="0"/>
              </a:rPr>
              <a:t>По сумме подписанных ДГ,  млрд.тенге</a:t>
            </a:r>
          </a:p>
        </c:rich>
      </c:tx>
      <c:layout>
        <c:manualLayout>
          <c:xMode val="edge"/>
          <c:yMode val="edge"/>
          <c:x val="0.18046291550834254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955097428527286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Лист2!$K$2:$K$20</c:f>
              <c:strCache>
                <c:ptCount val="19"/>
                <c:pt idx="0">
                  <c:v>Жетысуская область</c:v>
                </c:pt>
                <c:pt idx="1">
                  <c:v>Абайская область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Павлодарская область</c:v>
                </c:pt>
                <c:pt idx="5">
                  <c:v>г.Шымкент</c:v>
                </c:pt>
                <c:pt idx="6">
                  <c:v>Карагандинская область</c:v>
                </c:pt>
                <c:pt idx="7">
                  <c:v>ЗКО</c:v>
                </c:pt>
                <c:pt idx="8">
                  <c:v>Туркестанская область</c:v>
                </c:pt>
                <c:pt idx="9">
                  <c:v>Мангистауская область</c:v>
                </c:pt>
                <c:pt idx="10">
                  <c:v>Жамбылская область</c:v>
                </c:pt>
                <c:pt idx="11">
                  <c:v>Костанайская область</c:v>
                </c:pt>
                <c:pt idx="12">
                  <c:v>Алматинская область</c:v>
                </c:pt>
                <c:pt idx="13">
                  <c:v>Акмолинская область</c:v>
                </c:pt>
                <c:pt idx="14">
                  <c:v>Актюбинская область</c:v>
                </c:pt>
                <c:pt idx="15">
                  <c:v>СКО</c:v>
                </c:pt>
                <c:pt idx="16">
                  <c:v>ВКО</c:v>
                </c:pt>
                <c:pt idx="17">
                  <c:v>г.Астана</c:v>
                </c:pt>
                <c:pt idx="18">
                  <c:v>г.Алматы</c:v>
                </c:pt>
              </c:strCache>
            </c:strRef>
          </c:cat>
          <c:val>
            <c:numRef>
              <c:f>Лист2!$L$2:$L$20</c:f>
              <c:numCache>
                <c:formatCode>_-* #\ ##0_р_._-;\-* #\ ##0_р_._-;_-* "-"??_р_._-;_-@_-</c:formatCode>
                <c:ptCount val="19"/>
                <c:pt idx="0">
                  <c:v>8.2181599999999994E-2</c:v>
                </c:pt>
                <c:pt idx="1">
                  <c:v>0.4837726</c:v>
                </c:pt>
                <c:pt idx="2">
                  <c:v>0.51803713633000004</c:v>
                </c:pt>
                <c:pt idx="3">
                  <c:v>0.72885053896000007</c:v>
                </c:pt>
                <c:pt idx="4">
                  <c:v>0.99485413368000009</c:v>
                </c:pt>
                <c:pt idx="5">
                  <c:v>1.10373973745</c:v>
                </c:pt>
                <c:pt idx="6">
                  <c:v>1.21460799349</c:v>
                </c:pt>
                <c:pt idx="7">
                  <c:v>1.2470131579999999</c:v>
                </c:pt>
                <c:pt idx="8">
                  <c:v>1.2924586600000001</c:v>
                </c:pt>
                <c:pt idx="9">
                  <c:v>1.30245963832</c:v>
                </c:pt>
                <c:pt idx="10">
                  <c:v>1.3350241839999999</c:v>
                </c:pt>
                <c:pt idx="11">
                  <c:v>1.5404955600000001</c:v>
                </c:pt>
                <c:pt idx="12">
                  <c:v>1.6359683323299998</c:v>
                </c:pt>
                <c:pt idx="13">
                  <c:v>1.880498569</c:v>
                </c:pt>
                <c:pt idx="14">
                  <c:v>2.0208373979999998</c:v>
                </c:pt>
                <c:pt idx="15">
                  <c:v>2.0780070049999999</c:v>
                </c:pt>
                <c:pt idx="16">
                  <c:v>3.328137103</c:v>
                </c:pt>
                <c:pt idx="17">
                  <c:v>3.98748683651</c:v>
                </c:pt>
                <c:pt idx="18">
                  <c:v>7.4671338924099997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0-49D7-B1A7-0C62CA46C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9704160"/>
        <c:axId val="1"/>
      </c:barChart>
      <c:catAx>
        <c:axId val="11397041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139704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262588476079477"/>
          <c:y val="0.1069546306711660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АО «Шинхан Банк Казахстан»</c:v>
                </c:pt>
                <c:pt idx="4">
                  <c:v>МФО "РИЦ "Кызылорда"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АО "Казкоммерцбанк"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АО ДБ "Альфа Банк"</c:v>
                </c:pt>
                <c:pt idx="16">
                  <c:v>First Heartland Jysan Bank</c:v>
                </c:pt>
                <c:pt idx="17">
                  <c:v>АО "Нурбанк"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11</c:v>
                </c:pt>
                <c:pt idx="10">
                  <c:v>15</c:v>
                </c:pt>
                <c:pt idx="11">
                  <c:v>32</c:v>
                </c:pt>
                <c:pt idx="12">
                  <c:v>42</c:v>
                </c:pt>
                <c:pt idx="13">
                  <c:v>61</c:v>
                </c:pt>
                <c:pt idx="14">
                  <c:v>72</c:v>
                </c:pt>
                <c:pt idx="15">
                  <c:v>83</c:v>
                </c:pt>
                <c:pt idx="16">
                  <c:v>91</c:v>
                </c:pt>
                <c:pt idx="17">
                  <c:v>103</c:v>
                </c:pt>
                <c:pt idx="18">
                  <c:v>137</c:v>
                </c:pt>
                <c:pt idx="19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5-4C6C-9522-895D8C6BC875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АО «Шинхан Банк Казахстан»</c:v>
                </c:pt>
                <c:pt idx="4">
                  <c:v>МФО "РИЦ "Кызылорда"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АО "Казкоммерцбанк"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АО ДБ "Альфа Банк"</c:v>
                </c:pt>
                <c:pt idx="16">
                  <c:v>First Heartland Jysan Bank</c:v>
                </c:pt>
                <c:pt idx="17">
                  <c:v>АО "Нурбанк"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11</c:v>
                </c:pt>
                <c:pt idx="10">
                  <c:v>15</c:v>
                </c:pt>
                <c:pt idx="11">
                  <c:v>32</c:v>
                </c:pt>
                <c:pt idx="12">
                  <c:v>42</c:v>
                </c:pt>
                <c:pt idx="13">
                  <c:v>61</c:v>
                </c:pt>
                <c:pt idx="14">
                  <c:v>72</c:v>
                </c:pt>
                <c:pt idx="15">
                  <c:v>83</c:v>
                </c:pt>
                <c:pt idx="16">
                  <c:v>91</c:v>
                </c:pt>
                <c:pt idx="17">
                  <c:v>103</c:v>
                </c:pt>
                <c:pt idx="18">
                  <c:v>137</c:v>
                </c:pt>
                <c:pt idx="19">
                  <c:v>172</c:v>
                </c:pt>
                <c:pt idx="20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C5-4C6C-9522-895D8C6BC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2683087"/>
        <c:axId val="1"/>
      </c:barChart>
      <c:catAx>
        <c:axId val="182268308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268308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сумме подписанных ДГ, млрд.тенге</a:t>
            </a:r>
          </a:p>
        </c:rich>
      </c:tx>
      <c:layout>
        <c:manualLayout>
          <c:xMode val="edge"/>
          <c:yMode val="edge"/>
          <c:x val="0.2314096613629511"/>
          <c:y val="8.791113692133386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2468956564811177"/>
          <c:w val="0.41530059510735251"/>
          <c:h val="0.8499949328459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1C-49BA-8D6D-CC8AE5EB894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Лист3!$A$27:$A$47</c:f>
              <c:strCache>
                <c:ptCount val="21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ТОО МФО "Almaty"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«Шинхан Банк Казахстан»</c:v>
                </c:pt>
                <c:pt idx="8">
                  <c:v>АО "Казкоммерцбанк"</c:v>
                </c:pt>
                <c:pt idx="9">
                  <c:v>АО "Банк Kassa Nova"</c:v>
                </c:pt>
                <c:pt idx="10">
                  <c:v>ДБ АО "Банк ВТБ Казахстан"</c:v>
                </c:pt>
                <c:pt idx="11">
                  <c:v>АО "Народный Банк Казахастана"</c:v>
                </c:pt>
                <c:pt idx="12">
                  <c:v>АО "ForteBank"</c:v>
                </c:pt>
                <c:pt idx="13">
                  <c:v>АО "Евразийский банк"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First Heartland Jysan Bank</c:v>
                </c:pt>
                <c:pt idx="17">
                  <c:v>АО "АТФБанк"</c:v>
                </c:pt>
                <c:pt idx="18">
                  <c:v>АО "Нурбанк"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Лист3!$B$27:$B$47</c:f>
              <c:numCache>
                <c:formatCode>#\ ##0.0</c:formatCode>
                <c:ptCount val="21"/>
                <c:pt idx="0">
                  <c:v>5.0000000000000001E-4</c:v>
                </c:pt>
                <c:pt idx="1">
                  <c:v>1.25E-3</c:v>
                </c:pt>
                <c:pt idx="2" formatCode="#,##0">
                  <c:v>2.9576779000000001E-2</c:v>
                </c:pt>
                <c:pt idx="3">
                  <c:v>3.075E-2</c:v>
                </c:pt>
                <c:pt idx="4">
                  <c:v>5.1584844999999997E-2</c:v>
                </c:pt>
                <c:pt idx="5">
                  <c:v>5.5978899999999998E-2</c:v>
                </c:pt>
                <c:pt idx="6">
                  <c:v>6.9699999999999998E-2</c:v>
                </c:pt>
                <c:pt idx="7">
                  <c:v>8.72E-2</c:v>
                </c:pt>
                <c:pt idx="8">
                  <c:v>0.17400499999999999</c:v>
                </c:pt>
                <c:pt idx="9">
                  <c:v>0.23840620000000001</c:v>
                </c:pt>
                <c:pt idx="10">
                  <c:v>0.52218980233000001</c:v>
                </c:pt>
                <c:pt idx="11">
                  <c:v>0.74864825999999995</c:v>
                </c:pt>
                <c:pt idx="12">
                  <c:v>1.568219287</c:v>
                </c:pt>
                <c:pt idx="13">
                  <c:v>2.1189561883299999</c:v>
                </c:pt>
                <c:pt idx="14">
                  <c:v>2.4356699184099999</c:v>
                </c:pt>
                <c:pt idx="15">
                  <c:v>3.0781859090000001</c:v>
                </c:pt>
                <c:pt idx="16">
                  <c:v>3.55380472</c:v>
                </c:pt>
                <c:pt idx="17">
                  <c:v>3.7214865008599993</c:v>
                </c:pt>
                <c:pt idx="18">
                  <c:v>3.76410363955</c:v>
                </c:pt>
                <c:pt idx="19">
                  <c:v>5.0326700539999996</c:v>
                </c:pt>
                <c:pt idx="20">
                  <c:v>6.9586780729999997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1C-49BA-8D6D-CC8AE5EB8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2668703"/>
        <c:axId val="1"/>
      </c:barChart>
      <c:catAx>
        <c:axId val="182266870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182266870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584001426706987"/>
          <c:y val="0.13701121603530364"/>
          <c:w val="0.48717584974181466"/>
          <c:h val="0.835207215088915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Лист4!$A$3:$A$20</c:f>
              <c:strCache>
                <c:ptCount val="18"/>
                <c:pt idx="0">
                  <c:v>Атырауская область</c:v>
                </c:pt>
                <c:pt idx="1">
                  <c:v>Жетысуская область</c:v>
                </c:pt>
                <c:pt idx="2">
                  <c:v>Карагандинская область</c:v>
                </c:pt>
                <c:pt idx="3">
                  <c:v>Костанайская область</c:v>
                </c:pt>
                <c:pt idx="4">
                  <c:v>Жамбылская область</c:v>
                </c:pt>
                <c:pt idx="5">
                  <c:v>ЗКО</c:v>
                </c:pt>
                <c:pt idx="6">
                  <c:v>Павлодарская область</c:v>
                </c:pt>
                <c:pt idx="7">
                  <c:v>Акмолинская область</c:v>
                </c:pt>
                <c:pt idx="8">
                  <c:v>Алматинская область</c:v>
                </c:pt>
                <c:pt idx="9">
                  <c:v>ВКО</c:v>
                </c:pt>
                <c:pt idx="10">
                  <c:v>Кызылординская область</c:v>
                </c:pt>
                <c:pt idx="11">
                  <c:v>СКО</c:v>
                </c:pt>
                <c:pt idx="12">
                  <c:v>Мангистауская область</c:v>
                </c:pt>
                <c:pt idx="13">
                  <c:v>Абайская область</c:v>
                </c:pt>
                <c:pt idx="14">
                  <c:v>г.Астана</c:v>
                </c:pt>
                <c:pt idx="15">
                  <c:v>Актюбинская область</c:v>
                </c:pt>
                <c:pt idx="16">
                  <c:v>г.Шымкент</c:v>
                </c:pt>
                <c:pt idx="17">
                  <c:v>г.Алматы</c:v>
                </c:pt>
              </c:strCache>
            </c:strRef>
          </c:cat>
          <c:val>
            <c:numRef>
              <c:f>Лист4!$B$3:$B$20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8</c:v>
                </c:pt>
                <c:pt idx="1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0-4AFD-AA51-C90FD5C9D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2679839"/>
        <c:axId val="1"/>
      </c:barChart>
      <c:catAx>
        <c:axId val="182267983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267983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млн.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307582291712305"/>
          <c:y val="0.13705973803634258"/>
          <c:w val="0.467149818172714"/>
          <c:h val="0.8288336260125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B10-4D33-A9FE-2FC57B88644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Лист4!$A$25:$A$43</c:f>
              <c:strCache>
                <c:ptCount val="19"/>
                <c:pt idx="0">
                  <c:v>ВКО</c:v>
                </c:pt>
                <c:pt idx="1">
                  <c:v>Атырауская область</c:v>
                </c:pt>
                <c:pt idx="2">
                  <c:v>Карагандинская область</c:v>
                </c:pt>
                <c:pt idx="3">
                  <c:v>Жетысуская область</c:v>
                </c:pt>
                <c:pt idx="4">
                  <c:v>ВКО</c:v>
                </c:pt>
                <c:pt idx="5">
                  <c:v>Алматинская область</c:v>
                </c:pt>
                <c:pt idx="6">
                  <c:v>Кызылординская область</c:v>
                </c:pt>
                <c:pt idx="7">
                  <c:v>Костанайская область</c:v>
                </c:pt>
                <c:pt idx="8">
                  <c:v>СКО</c:v>
                </c:pt>
                <c:pt idx="9">
                  <c:v>Актюбинская область</c:v>
                </c:pt>
                <c:pt idx="10">
                  <c:v>г.Шымкент</c:v>
                </c:pt>
                <c:pt idx="11">
                  <c:v>ЗКО</c:v>
                </c:pt>
                <c:pt idx="12">
                  <c:v>Павлодарская область</c:v>
                </c:pt>
                <c:pt idx="13">
                  <c:v>Мангистауская область</c:v>
                </c:pt>
                <c:pt idx="14">
                  <c:v>Абайская область</c:v>
                </c:pt>
                <c:pt idx="15">
                  <c:v>Жамбылская область</c:v>
                </c:pt>
                <c:pt idx="16">
                  <c:v>Акмолинская область</c:v>
                </c:pt>
                <c:pt idx="17">
                  <c:v>г.Астана</c:v>
                </c:pt>
                <c:pt idx="18">
                  <c:v>г.Алматы</c:v>
                </c:pt>
              </c:strCache>
            </c:strRef>
          </c:cat>
          <c:val>
            <c:numRef>
              <c:f>Лист4!$B$25:$B$43</c:f>
              <c:numCache>
                <c:formatCode>_-* #\ ##0_р_._-;\-* #\ ##0_р_._-;_-* "-"??_р_._-;_-@_-</c:formatCode>
                <c:ptCount val="19"/>
                <c:pt idx="0">
                  <c:v>3.1871300000000001E-5</c:v>
                </c:pt>
                <c:pt idx="1">
                  <c:v>6.25</c:v>
                </c:pt>
                <c:pt idx="2">
                  <c:v>38.506</c:v>
                </c:pt>
                <c:pt idx="3" formatCode="#,##0">
                  <c:v>82.181600000000003</c:v>
                </c:pt>
                <c:pt idx="4">
                  <c:v>88.20778</c:v>
                </c:pt>
                <c:pt idx="5">
                  <c:v>106.738257</c:v>
                </c:pt>
                <c:pt idx="6">
                  <c:v>112.31201</c:v>
                </c:pt>
                <c:pt idx="7">
                  <c:v>136</c:v>
                </c:pt>
                <c:pt idx="8">
                  <c:v>166.29589999999999</c:v>
                </c:pt>
                <c:pt idx="9">
                  <c:v>178.819762</c:v>
                </c:pt>
                <c:pt idx="10">
                  <c:v>179.19616600000001</c:v>
                </c:pt>
                <c:pt idx="11">
                  <c:v>216.6</c:v>
                </c:pt>
                <c:pt idx="12">
                  <c:v>276.76434799999998</c:v>
                </c:pt>
                <c:pt idx="13">
                  <c:v>318.54295000000002</c:v>
                </c:pt>
                <c:pt idx="14">
                  <c:v>402.27260000000001</c:v>
                </c:pt>
                <c:pt idx="15">
                  <c:v>476.19787600000001</c:v>
                </c:pt>
                <c:pt idx="16">
                  <c:v>479.75836900000002</c:v>
                </c:pt>
                <c:pt idx="17">
                  <c:v>574.754772</c:v>
                </c:pt>
                <c:pt idx="18">
                  <c:v>664.06304899999998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10-4D33-A9FE-2FC57B886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2686799"/>
        <c:axId val="1"/>
      </c:barChart>
      <c:catAx>
        <c:axId val="182268679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82268679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количеству подписанных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Лист5.!$B$3:$B$10</c:f>
              <c:strCache>
                <c:ptCount val="8"/>
                <c:pt idx="0">
                  <c:v>АО "Евразийский банк"</c:v>
                </c:pt>
                <c:pt idx="1">
                  <c:v>МФО "РИЦ "Кызылорда"</c:v>
                </c:pt>
                <c:pt idx="2">
                  <c:v>АО "Bank RBK"</c:v>
                </c:pt>
                <c:pt idx="3">
                  <c:v>АО "Нурбанк"</c:v>
                </c:pt>
                <c:pt idx="4">
                  <c:v>АО «Bereke Bank» (ранее ДБ АО «Сбербанк»)</c:v>
                </c:pt>
                <c:pt idx="5">
                  <c:v>АО "ForteBank"</c:v>
                </c:pt>
                <c:pt idx="6">
                  <c:v>First Heartland Jysan Bank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Лист5.!$C$3:$C$10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6</c:v>
                </c:pt>
                <c:pt idx="5">
                  <c:v>9</c:v>
                </c:pt>
                <c:pt idx="6">
                  <c:v>18</c:v>
                </c:pt>
                <c:pt idx="7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8-4616-8096-4AD8486C7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2693759"/>
        <c:axId val="1"/>
      </c:barChart>
      <c:catAx>
        <c:axId val="1822693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269375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подписанных, ДГ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9296344817961218"/>
          <c:y val="0.12771491192466922"/>
          <c:w val="0.50703655182038776"/>
          <c:h val="0.83448440079010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Лист5.!$M$2</c:f>
              <c:strCache>
                <c:ptCount val="1"/>
                <c:pt idx="0">
                  <c:v>Общая сумма гарантий,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Лист5.!$L$3:$L$10</c:f>
              <c:strCache>
                <c:ptCount val="8"/>
                <c:pt idx="0">
                  <c:v>АО "Евразийский банк"</c:v>
                </c:pt>
                <c:pt idx="1">
                  <c:v>МФО "РИЦ "Кызылорда"</c:v>
                </c:pt>
                <c:pt idx="2">
                  <c:v>АО «Bereke Bank» (ранее ДБ АО «Сбербанк»)</c:v>
                </c:pt>
                <c:pt idx="3">
                  <c:v>АО "Bank RBK"</c:v>
                </c:pt>
                <c:pt idx="4">
                  <c:v>АО "ForteBank"</c:v>
                </c:pt>
                <c:pt idx="5">
                  <c:v>АО "Нурбанк"</c:v>
                </c:pt>
                <c:pt idx="6">
                  <c:v>First Heartland Jysan Bank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Лист5.!$M$3:$M$10</c:f>
              <c:numCache>
                <c:formatCode>_-* #\ ##0_р_._-;\-* #\ ##0_р_._-;_-* "-"??_р_._-;_-@_-</c:formatCode>
                <c:ptCount val="8"/>
                <c:pt idx="0">
                  <c:v>8.5</c:v>
                </c:pt>
                <c:pt idx="1">
                  <c:v>10.2204</c:v>
                </c:pt>
                <c:pt idx="2">
                  <c:v>268.08552200000003</c:v>
                </c:pt>
                <c:pt idx="3">
                  <c:v>334</c:v>
                </c:pt>
                <c:pt idx="4">
                  <c:v>368.27059300000002</c:v>
                </c:pt>
                <c:pt idx="5">
                  <c:v>514.2713</c:v>
                </c:pt>
                <c:pt idx="6">
                  <c:v>766.15359000000001</c:v>
                </c:pt>
                <c:pt idx="7">
                  <c:v>2233.9600340000002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8-4F32-BCCE-EA8BECAEA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3877839"/>
        <c:axId val="1"/>
      </c:barChart>
      <c:catAx>
        <c:axId val="1413877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41387783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одобренных 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2020г.'!$A$3:$A$10</c:f>
              <c:strCache>
                <c:ptCount val="8"/>
                <c:pt idx="0">
                  <c:v>Атырауская область</c:v>
                </c:pt>
                <c:pt idx="1">
                  <c:v>Костанайская область</c:v>
                </c:pt>
                <c:pt idx="2">
                  <c:v>Мангистауская область</c:v>
                </c:pt>
                <c:pt idx="3">
                  <c:v>Жетысуская область</c:v>
                </c:pt>
                <c:pt idx="4">
                  <c:v>Акмолинская область</c:v>
                </c:pt>
                <c:pt idx="5">
                  <c:v>г.Алматы</c:v>
                </c:pt>
                <c:pt idx="6">
                  <c:v>Абайская область</c:v>
                </c:pt>
                <c:pt idx="7">
                  <c:v>Актюбинская область</c:v>
                </c:pt>
              </c:strCache>
            </c:strRef>
          </c:cat>
          <c:val>
            <c:numRef>
              <c:f>'Одобренные РФ 2020г.'!$B$3:$B$10</c:f>
              <c:numCache>
                <c:formatCode>#,##0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General">
                  <c:v>2</c:v>
                </c:pt>
                <c:pt idx="5" formatCode="General">
                  <c:v>2</c:v>
                </c:pt>
                <c:pt idx="6" formatCode="General">
                  <c:v>2</c:v>
                </c:pt>
                <c:pt idx="7" formatCode="General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5-4187-8206-290B46130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2339183"/>
        <c:axId val="1"/>
      </c:barChart>
      <c:catAx>
        <c:axId val="173233918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73233918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92906" y="2909613"/>
            <a:ext cx="529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Программа гарантирования </a:t>
            </a:r>
            <a:b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</a:t>
            </a:r>
            <a:b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prstClr val="black"/>
                </a:solidFill>
                <a:latin typeface="Century Gothic"/>
                <a:ea typeface="+mj-ea"/>
                <a:cs typeface="Arial" panose="020B0604020202020204" pitchFamily="34" charset="0"/>
              </a:rPr>
              <a:t>Гарантирование проектов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49350" y="1104017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01.09.2023г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5343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итого по инструменту гарантирование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698492"/>
              </p:ext>
            </p:extLst>
          </p:nvPr>
        </p:nvGraphicFramePr>
        <p:xfrm>
          <a:off x="468923" y="19043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4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заключенных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заключенных гарантий,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1 098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1 084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76,3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34,2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46292" y="3455354"/>
            <a:ext cx="3103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по состоянию с 01.01.2023г. по 01.09.2023г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итого по инструменту гарантирование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88756"/>
              </p:ext>
            </p:extLst>
          </p:nvPr>
        </p:nvGraphicFramePr>
        <p:xfrm>
          <a:off x="468923" y="46475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9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гарантий, млрд.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107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93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10,4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01.09.2023г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70262" y="5699649"/>
            <a:ext cx="11323947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1 084 проектов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76,3 млрд. тенге 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34,2  млрд. тенге.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120D381-E691-AA40-AF1B-4CA2C6CDD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103482"/>
              </p:ext>
            </p:extLst>
          </p:nvPr>
        </p:nvGraphicFramePr>
        <p:xfrm>
          <a:off x="651001" y="1452195"/>
          <a:ext cx="5481234" cy="4147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9151390-7E42-8B80-AF9D-163D53344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604327"/>
              </p:ext>
            </p:extLst>
          </p:nvPr>
        </p:nvGraphicFramePr>
        <p:xfrm>
          <a:off x="6221669" y="1558264"/>
          <a:ext cx="5319330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 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42136" y="1144563"/>
            <a:ext cx="30851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01.09.2023г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428" y="5670026"/>
            <a:ext cx="1124503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АО «Банк ЦентрКредит, 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dirty="0">
                <a:latin typeface="Century Gothic" panose="020B0502020202020204" pitchFamily="34" charset="0"/>
              </a:rPr>
              <a:t>АО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 ,АО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9F2578D-7840-4BA3-67EE-2C78296AA1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470668"/>
              </p:ext>
            </p:extLst>
          </p:nvPr>
        </p:nvGraphicFramePr>
        <p:xfrm>
          <a:off x="712732" y="1384198"/>
          <a:ext cx="5199064" cy="430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7791043-D5D1-3EFD-028F-415E27917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814470"/>
              </p:ext>
            </p:extLst>
          </p:nvPr>
        </p:nvGraphicFramePr>
        <p:xfrm>
          <a:off x="6367670" y="1421967"/>
          <a:ext cx="5312795" cy="430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6547" y="1208376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01.01. по 01.09.2023г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09599" y="5670499"/>
            <a:ext cx="11150379" cy="66318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г. Астана,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г.Шымкент</a:t>
            </a:r>
            <a:endParaRPr lang="ru-RU" sz="1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65370D6C-B3ED-9C33-1E3C-146545F815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659705"/>
              </p:ext>
            </p:extLst>
          </p:nvPr>
        </p:nvGraphicFramePr>
        <p:xfrm>
          <a:off x="609599" y="1462292"/>
          <a:ext cx="5218707" cy="411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714A01A-7191-EB21-5C5E-3AA32C07F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153708"/>
              </p:ext>
            </p:extLst>
          </p:nvPr>
        </p:nvGraphicFramePr>
        <p:xfrm>
          <a:off x="6016487" y="1515217"/>
          <a:ext cx="5622929" cy="415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047" y="1102169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01.09.2023г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94102" y="5392023"/>
            <a:ext cx="10835289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–АО «Банк ЦентрКредит»,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First Heartland </a:t>
            </a:r>
            <a:r>
              <a:rPr lang="en-US" sz="1200" dirty="0" err="1">
                <a:latin typeface="Century Gothic" panose="020B0502020202020204" pitchFamily="34" charset="0"/>
              </a:rPr>
              <a:t>Jysan</a:t>
            </a:r>
            <a:r>
              <a:rPr lang="en-US" sz="1200" dirty="0">
                <a:latin typeface="Century Gothic" panose="020B0502020202020204" pitchFamily="34" charset="0"/>
              </a:rPr>
              <a:t> Bank "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 Кредит» 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First Heartland </a:t>
            </a:r>
            <a:r>
              <a:rPr lang="en-US" sz="1200" dirty="0" err="1">
                <a:latin typeface="Century Gothic" panose="020B0502020202020204" pitchFamily="34" charset="0"/>
              </a:rPr>
              <a:t>Jysan</a:t>
            </a:r>
            <a:r>
              <a:rPr lang="en-US" sz="1200" dirty="0">
                <a:latin typeface="Century Gothic" panose="020B0502020202020204" pitchFamily="34" charset="0"/>
              </a:rPr>
              <a:t> Bank "</a:t>
            </a:r>
          </a:p>
          <a:p>
            <a:pPr marL="9525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DFC42CD-3605-5D4C-751F-9F275CB76D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207129"/>
              </p:ext>
            </p:extLst>
          </p:nvPr>
        </p:nvGraphicFramePr>
        <p:xfrm>
          <a:off x="795129" y="1460724"/>
          <a:ext cx="5231960" cy="3790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9EDB6E1-1AF7-CDF5-5F52-C53D05C946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787436"/>
              </p:ext>
            </p:extLst>
          </p:nvPr>
        </p:nvGraphicFramePr>
        <p:xfrm>
          <a:off x="6027089" y="1460725"/>
          <a:ext cx="5369781" cy="379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4" y="268448"/>
            <a:ext cx="7200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01.09.2023г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5D871E4B-2322-94DD-426B-CA7E76F6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73" y="5372919"/>
            <a:ext cx="10835289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на 01.09.2022 г. – 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14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1 917 млн. тенге,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763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тенге. 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F5EF6F4-D502-FE53-66F3-35474C7E6B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680948"/>
              </p:ext>
            </p:extLst>
          </p:nvPr>
        </p:nvGraphicFramePr>
        <p:xfrm>
          <a:off x="787180" y="1637968"/>
          <a:ext cx="4744425" cy="361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6E6BBA1-1CF2-57B4-3123-B86903ED5B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82100"/>
              </p:ext>
            </p:extLst>
          </p:nvPr>
        </p:nvGraphicFramePr>
        <p:xfrm>
          <a:off x="6255813" y="1713931"/>
          <a:ext cx="4562475" cy="3465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6" y="107752"/>
            <a:ext cx="11016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01.09.2023г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2771" y="5361176"/>
            <a:ext cx="11016754" cy="9919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АО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«First Heartland </a:t>
            </a:r>
            <a:r>
              <a:rPr lang="en-US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Jysan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Bank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»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«Банк Центр Кредит», АО </a:t>
            </a:r>
            <a:r>
              <a:rPr lang="en-US" sz="1200" dirty="0"/>
              <a:t>First Heartland </a:t>
            </a:r>
            <a:r>
              <a:rPr lang="en-US" sz="1200" dirty="0" err="1"/>
              <a:t>Jysan</a:t>
            </a:r>
            <a:r>
              <a:rPr lang="en-US" sz="1200" dirty="0"/>
              <a:t> Bank </a:t>
            </a:r>
            <a:endParaRPr lang="ru-RU" sz="1200" dirty="0">
              <a:solidFill>
                <a:srgbClr val="000000"/>
              </a:solidFill>
            </a:endParaRPr>
          </a:p>
          <a:p>
            <a:pPr marL="9525" indent="0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r>
              <a:rPr lang="ru-RU" altLang="en-US" sz="110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8E474123-4E98-9B3D-326A-DBD49A26F8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966059"/>
              </p:ext>
            </p:extLst>
          </p:nvPr>
        </p:nvGraphicFramePr>
        <p:xfrm>
          <a:off x="443045" y="1682379"/>
          <a:ext cx="5445852" cy="360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7A0FB8D-F3EB-D2D7-DBA3-E0ADD121A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143761"/>
              </p:ext>
            </p:extLst>
          </p:nvPr>
        </p:nvGraphicFramePr>
        <p:xfrm>
          <a:off x="5868623" y="1682380"/>
          <a:ext cx="5466126" cy="360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1028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latin typeface="Century Gothic" panose="020B0502020202020204" pitchFamily="34" charset="0"/>
              </a:rPr>
              <a:t>Профинансированные проекты в разрезе отраслей под Гарантию Фонда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01.09.2023г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8625" y="5358979"/>
            <a:ext cx="11287125" cy="88933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1 084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76,3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34,2  млрд. тенге. 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128986"/>
              </p:ext>
            </p:extLst>
          </p:nvPr>
        </p:nvGraphicFramePr>
        <p:xfrm>
          <a:off x="360726" y="1079862"/>
          <a:ext cx="11355023" cy="421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511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Руслановна Кунанбаева</cp:lastModifiedBy>
  <cp:revision>115</cp:revision>
  <cp:lastPrinted>2023-07-13T10:53:47Z</cp:lastPrinted>
  <dcterms:created xsi:type="dcterms:W3CDTF">2023-03-01T03:39:42Z</dcterms:created>
  <dcterms:modified xsi:type="dcterms:W3CDTF">2023-09-28T09:37:00Z</dcterms:modified>
</cp:coreProperties>
</file>